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70" r:id="rId6"/>
    <p:sldId id="260" r:id="rId7"/>
    <p:sldId id="261" r:id="rId8"/>
    <p:sldId id="269" r:id="rId9"/>
    <p:sldId id="266" r:id="rId10"/>
    <p:sldId id="263" r:id="rId11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tags" Target="tags/tag1.xml" /><Relationship Id="rId13" Type="http://schemas.openxmlformats.org/officeDocument/2006/relationships/presProps" Target="presProps.xml" /><Relationship Id="rId14" Type="http://schemas.openxmlformats.org/officeDocument/2006/relationships/viewProps" Target="viewProps.xml" /><Relationship Id="rId15" Type="http://schemas.openxmlformats.org/officeDocument/2006/relationships/theme" Target="theme/theme1.xml" /><Relationship Id="rId16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/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/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/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/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/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/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/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/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pPr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defPPr/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B61BEF0D-F0BB-DE4B-95CE-6DB70DBA9567}" type="datetimeFigureOut">
              <a:rPr lang="en-US"/>
              <a:pPr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B61BEF0D-F0BB-DE4B-95CE-6DB70DBA9567}" type="datetimeFigureOut">
              <a:rPr lang="en-US"/>
              <a:pPr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defPPr/>
            <a:lvl1pPr algn="l">
              <a:defRPr sz="4000" b="0" cap="none"/>
            </a:lvl1pPr>
          </a:lstStyle>
          <a:p>
            <a:pPr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defPPr/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B61BEF0D-F0BB-DE4B-95CE-6DB70DBA9567}" type="datetimeFigureOut">
              <a:rPr lang="en-US"/>
              <a:pPr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>
            <a:defPPr/>
          </a:lstStyle>
          <a:p>
            <a:pPr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B61BEF0D-F0BB-DE4B-95CE-6DB70DBA9567}" type="datetimeFigureOut">
              <a:rPr lang="en-US"/>
              <a:pPr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B61BEF0D-F0BB-DE4B-95CE-6DB70DBA9567}" type="datetimeFigureOut">
              <a:rPr lang="en-US"/>
              <a:pPr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B61BEF0D-F0BB-DE4B-95CE-6DB70DBA9567}" type="datetimeFigureOut">
              <a:rPr lang="en-US"/>
              <a:pPr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B61BEF0D-F0BB-DE4B-95CE-6DB70DBA9567}" type="datetimeFigureOut">
              <a:rPr lang="en-US"/>
              <a:pPr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/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7" r:id="rId6"/>
  </p:sldLayoutIdLst>
  <p:transition/>
  <p:timing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0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Relationship Id="rId3" Type="http://schemas.openxmlformats.org/officeDocument/2006/relationships/image" Target="../media/image6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jpeg" /><Relationship Id="rId3" Type="http://schemas.openxmlformats.org/officeDocument/2006/relationships/image" Target="../media/image8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9.jpeg" /><Relationship Id="rId3" Type="http://schemas.openxmlformats.org/officeDocument/2006/relationships/image" Target="../media/image10.jpeg" /><Relationship Id="rId4" Type="http://schemas.openxmlformats.org/officeDocument/2006/relationships/image" Target="../media/image11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Relationship Id="rId4" Type="http://schemas.openxmlformats.org/officeDocument/2006/relationships/image" Target="../media/image14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Relationship Id="rId4" Type="http://schemas.openxmlformats.org/officeDocument/2006/relationships/image" Target="../media/image17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.jpeg" /><Relationship Id="rId3" Type="http://schemas.openxmlformats.org/officeDocument/2006/relationships/image" Target="../media/image19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D207A-64A8-BF9E-17BF-48C7739BE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7822" y="5607337"/>
            <a:ext cx="8288032" cy="1096648"/>
          </a:xfrm>
        </p:spPr>
        <p:txBody>
          <a:bodyPr>
            <a:normAutofit/>
          </a:bodyPr>
          <a:lstStyle>
            <a:defPPr/>
          </a:lstStyle>
          <a:p>
            <a:pPr algn="ctr">
              <a:lnSpc>
                <a:spcPct val="90000"/>
              </a:lnSpc>
            </a:pPr>
            <a:r>
              <a:rPr lang="ru-RU" sz="3400" b="1"/>
              <a:t>«Приготовление поварами школьной столовой горячего завтрака»</a:t>
            </a:r>
          </a:p>
        </p:txBody>
      </p:sp>
      <p:pic>
        <p:nvPicPr>
          <p:cNvPr id="4" name="Рисунок 3" descr="Изображение выглядит как текст, на открытом воздухе, знак&#10;&#10;Автоматически созданное описание">
            <a:extLst>
              <a:ext uri="{FF2B5EF4-FFF2-40B4-BE49-F238E27FC236}">
                <a16:creationId xmlns:a16="http://schemas.microsoft.com/office/drawing/2014/main" id="{10224A84-DBC6-13F7-DC7A-E9CE6237D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488" y="270754"/>
            <a:ext cx="7886699" cy="5177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671950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</p:grpSp>
      <p:pic>
        <p:nvPicPr>
          <p:cNvPr id="5" name="Объект 4" descr="Изображение выглядит как пол, в помещении, плиточный, обеденный стол&#10;&#10;Автоматически созданное описание">
            <a:extLst>
              <a:ext uri="{FF2B5EF4-FFF2-40B4-BE49-F238E27FC236}">
                <a16:creationId xmlns:a16="http://schemas.microsoft.com/office/drawing/2014/main" id="{5E5070A5-6D22-4876-14A5-831DF555C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5040" r="14440" b="8544"/>
          <a:stretch>
            <a:fillRect/>
          </a:stretch>
        </p:blipFill>
        <p:spPr>
          <a:xfrm>
            <a:off x="4269854" y="-1"/>
            <a:ext cx="7922146" cy="6858001"/>
          </a:xfrm>
          <a:custGeom>
            <a:rect l="l" t="t" r="r" b="b"/>
            <a:pathLst>
              <a:path w="7922145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1F2F8B-339E-A17D-29AA-43BFC51E1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6" y="1678666"/>
            <a:ext cx="4658507" cy="2369093"/>
          </a:xfrm>
        </p:spPr>
        <p:txBody>
          <a:bodyPr vert="horz" lIns="91440" tIns="45720" rIns="91440" bIns="45720" rtlCol="0" anchor="b">
            <a:normAutofit/>
          </a:bodyPr>
          <a:lstStyle>
            <a:defPPr/>
          </a:lstStyle>
          <a:p>
            <a:pPr algn="ctr">
              <a:lnSpc>
                <a:spcPct val="90000"/>
              </a:lnSpc>
            </a:pPr>
            <a:r>
              <a:rPr lang="ru-RU" sz="5400" b="1"/>
              <a:t>С</a:t>
            </a:r>
            <a:r>
              <a:rPr lang="en-US" sz="5400" b="1"/>
              <a:t>пасибо </a:t>
            </a:r>
            <a:br>
              <a:rPr lang="ru-RU" sz="5400" b="1"/>
            </a:br>
            <a:r>
              <a:rPr lang="en-US" sz="5400" b="1"/>
              <a:t>за</a:t>
            </a:r>
            <a:r>
              <a:rPr lang="ru-RU" sz="5400" b="1"/>
              <a:t> </a:t>
            </a:r>
            <a:r>
              <a:rPr lang="en-US" sz="5400" b="1"/>
              <a:t>внимание!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  <p:sp>
        <p:nvSpPr>
          <p:cNvPr id="30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  <p:sp>
        <p:nvSpPr>
          <p:cNvPr id="32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  <p:sp>
        <p:nvSpPr>
          <p:cNvPr id="34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  <p:sp>
        <p:nvSpPr>
          <p:cNvPr id="36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  <p:sp>
        <p:nvSpPr>
          <p:cNvPr id="38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</p:spTree>
    <p:extLst>
      <p:ext uri="{BB962C8B-B14F-4D97-AF65-F5344CB8AC3E}">
        <p14:creationId xmlns:p14="http://schemas.microsoft.com/office/powerpoint/2010/main" val="1393095728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</p:grpSp>
      <p:pic>
        <p:nvPicPr>
          <p:cNvPr id="6" name="Рисунок 5" descr="Изображение выглядит как пол, стол, тарелка, кофе&#10;&#10;Автоматически созданное описание">
            <a:extLst>
              <a:ext uri="{FF2B5EF4-FFF2-40B4-BE49-F238E27FC236}">
                <a16:creationId xmlns:a16="http://schemas.microsoft.com/office/drawing/2014/main" id="{D50D29EE-B07B-CDFD-6590-274F5663E7D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2349" t="20783" r="10542" b="11594"/>
          <a:stretch>
            <a:fillRect/>
          </a:stretch>
        </p:blipFill>
        <p:spPr>
          <a:xfrm>
            <a:off x="3243837" y="955867"/>
            <a:ext cx="8093919" cy="4845154"/>
          </a:xfrm>
          <a:custGeom>
            <a:rect l="l" t="t" r="r" b="b"/>
            <a:pathLst>
              <a:path w="7922145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EB9C23F-F4E3-04D3-BDA0-100315B71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974" y="955867"/>
            <a:ext cx="3851122" cy="4946266"/>
          </a:xfr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algn="ctr"/>
            <a:r>
              <a:rPr lang="ru-RU" sz="2000" b="1">
                <a:solidFill>
                  <a:schemeClr val="tx1"/>
                </a:solidFill>
              </a:rPr>
              <a:t>Школьное питание – залог здоровья</a:t>
            </a:r>
          </a:p>
          <a:p>
            <a:pPr algn="just"/>
            <a:r>
              <a:rPr lang="ru-RU" sz="2000" b="1">
                <a:solidFill>
                  <a:schemeClr val="tx1"/>
                </a:solidFill>
              </a:rPr>
              <a:t>	Горячее питание детей во время пребывания в коле является одним из важных условий поддержания их здоровья и способности к эффективному обучению. Хорошая организация школьного питания ведет к улучшению уровня здоровья. Поэтому питание является одним из важных факторов, определяющих здоровье подрастающего поколения.</a:t>
            </a:r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  <p:sp>
        <p:nvSpPr>
          <p:cNvPr id="29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  <p:sp>
        <p:nvSpPr>
          <p:cNvPr id="33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  <p:sp>
        <p:nvSpPr>
          <p:cNvPr id="35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  <p:sp>
        <p:nvSpPr>
          <p:cNvPr id="37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  <p:sp>
        <p:nvSpPr>
          <p:cNvPr id="39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/>
          </a:lstStyle>
          <a:p>
            <a:pPr/>
          </a:p>
        </p:txBody>
      </p:sp>
    </p:spTree>
    <p:extLst>
      <p:ext uri="{BB962C8B-B14F-4D97-AF65-F5344CB8AC3E}">
        <p14:creationId xmlns:p14="http://schemas.microsoft.com/office/powerpoint/2010/main" val="2889664665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59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61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62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63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66BC2C-CEBC-EDDC-60CF-74EC3C89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803" y="5359792"/>
            <a:ext cx="8288035" cy="1329395"/>
          </a:xfrm>
        </p:spPr>
        <p:txBody>
          <a:bodyPr vert="horz" lIns="91440" tIns="45720" rIns="91440" bIns="45720" rtlCol="0" anchor="b">
            <a:normAutofit/>
          </a:bodyPr>
          <a:lstStyle>
            <a:defPPr/>
          </a:lstStyle>
          <a:p>
            <a:pPr algn="ctr"/>
            <a:r>
              <a:rPr lang="ru-RU" sz="2800">
                <a:solidFill>
                  <a:schemeClr val="tx1"/>
                </a:solidFill>
              </a:rPr>
              <a:t>Ежедневное меню пишется на основании цикличного двухнедельного меню (весна - лето)</a:t>
            </a: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35" name="Рисунок 34" descr="Изображение выглядит как диаграмма, схематичный&#10;&#10;Автоматически созданное описание">
            <a:extLst>
              <a:ext uri="{FF2B5EF4-FFF2-40B4-BE49-F238E27FC236}">
                <a16:creationId xmlns:a16="http://schemas.microsoft.com/office/drawing/2014/main" id="{B07DBEF8-3944-0A19-3645-5B3E913CC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337626" y="661184"/>
            <a:ext cx="5190980" cy="4206239"/>
          </a:xfrm>
          <a:prstGeom prst="rect">
            <a:avLst/>
          </a:prstGeom>
        </p:spPr>
      </p:pic>
      <p:pic>
        <p:nvPicPr>
          <p:cNvPr id="33" name="Рисунок 3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A0A6624-807C-CDD9-FFF8-771A445E1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414" y="168813"/>
            <a:ext cx="6815484" cy="519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1204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DEAC2-4B55-C1F0-331E-C99F55905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064" y="609600"/>
            <a:ext cx="5954335" cy="1320800"/>
          </a:xfrm>
        </p:spPr>
        <p:txBody>
          <a:bodyPr anchor="ctr">
            <a:normAutofit/>
          </a:bodyPr>
          <a:lstStyle>
            <a:defPPr/>
          </a:lstStyle>
          <a:p>
            <a:pPr>
              <a:lnSpc>
                <a:spcPct val="90000"/>
              </a:lnSpc>
            </a:pPr>
            <a:r>
              <a:rPr lang="ru-RU" sz="2000"/>
              <a:t>ПРОЦЕСС ПРИГОТОВЛЕНИЯ ГОРЯЧЕГО ЗАВТРАКА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805A3B-221B-F1F2-B421-A21032C25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362" y="2160589"/>
            <a:ext cx="2561738" cy="3880773"/>
          </a:xfrm>
        </p:spPr>
        <p:txBody>
          <a:bodyPr>
            <a:normAutofit/>
          </a:bodyPr>
          <a:lstStyle>
            <a:defPPr/>
          </a:lstStyle>
          <a:p>
            <a:pPr marL="0" indent="0" algn="just">
              <a:buNone/>
            </a:pPr>
            <a:r>
              <a:rPr lang="ru-RU"/>
              <a:t>Наш завтрак состоит из каши пшеничной, какао с молоком, яйца отварного и бутерброда с маслом и сыром.</a:t>
            </a:r>
          </a:p>
          <a:p>
            <a:pPr marL="0" indent="0">
              <a:buNone/>
            </a:pPr>
            <a:endParaRPr lang="ru-RU"/>
          </a:p>
        </p:txBody>
      </p:sp>
      <p:pic>
        <p:nvPicPr>
          <p:cNvPr id="5" name="Рисунок 4" descr="Изображение выглядит как в помещении, кухня, человек, подготовка&#10;&#10;Автоматически созданное описание">
            <a:extLst>
              <a:ext uri="{FF2B5EF4-FFF2-40B4-BE49-F238E27FC236}">
                <a16:creationId xmlns:a16="http://schemas.microsoft.com/office/drawing/2014/main" id="{1BEE5BA5-048A-CBB2-9305-E3AC619172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433" r="11036"/>
          <a:stretch>
            <a:fillRect/>
          </a:stretch>
        </p:blipFill>
        <p:spPr>
          <a:xfrm>
            <a:off x="3418640" y="2368884"/>
            <a:ext cx="4217387" cy="3880773"/>
          </a:xfrm>
          <a:prstGeom prst="rect">
            <a:avLst/>
          </a:prstGeom>
        </p:spPr>
      </p:pic>
      <p:pic>
        <p:nvPicPr>
          <p:cNvPr id="9" name="Рисунок 8" descr="Изображение выглядит как в помещении, кухня, стена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AC2F3EC0-992E-C19F-C579-896544EEB5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987" r="9481"/>
          <a:stretch>
            <a:fillRect/>
          </a:stretch>
        </p:blipFill>
        <p:spPr>
          <a:xfrm>
            <a:off x="7821567" y="391318"/>
            <a:ext cx="3845056" cy="353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6947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CCBEC5-BE20-5D4B-9548-87E81426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560" y="357809"/>
            <a:ext cx="8596668" cy="1320800"/>
          </a:xfrm>
        </p:spPr>
        <p:txBody>
          <a:bodyPr>
            <a:noAutofit/>
          </a:bodyPr>
          <a:lstStyle>
            <a:defPPr/>
          </a:lstStyle>
          <a:p>
            <a:pPr/>
            <a:r>
              <a:rPr lang="ba-RU" sz="180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Я</a:t>
            </a:r>
            <a:r>
              <a:rPr lang="ba-RU" sz="1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йца очень полезны для растущего организма. В состав  яичного белка входят аминокислоты, полезные для роста клеток, улучшения деятельности мозга, формирования крепкого иммунитета.</a:t>
            </a:r>
            <a:r>
              <a:rPr lang="ru-RU" sz="1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В яичном желтке содержится витамин А, который необходим для нормального роста, поддержания иммунного статуса, функционирования органа зрения</a:t>
            </a:r>
            <a:r>
              <a:rPr lang="ba-RU" sz="1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</a:t>
            </a:r>
            <a:br>
              <a:rPr lang="ru-RU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800"/>
          </a:p>
        </p:txBody>
      </p:sp>
      <p:pic>
        <p:nvPicPr>
          <p:cNvPr id="3" name="Рисунок 2" descr="Изображение выглядит как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E395CF29-000B-5C22-40B4-5DA821009B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777" r="8243" b="-3"/>
          <a:stretch>
            <a:fillRect/>
          </a:stretch>
        </p:blipFill>
        <p:spPr>
          <a:xfrm>
            <a:off x="784652" y="2645287"/>
            <a:ext cx="4561070" cy="3854904"/>
          </a:xfrm>
          <a:prstGeom prst="rect">
            <a:avLst/>
          </a:prstGeom>
        </p:spPr>
      </p:pic>
      <p:pic>
        <p:nvPicPr>
          <p:cNvPr id="4" name="Рисунок 3" descr="Изображение выглядит как человек, в помещении, блюдо&#10;&#10;Автоматически созданное описание">
            <a:extLst>
              <a:ext uri="{FF2B5EF4-FFF2-40B4-BE49-F238E27FC236}">
                <a16:creationId xmlns:a16="http://schemas.microsoft.com/office/drawing/2014/main" id="{05EA53A0-2EDB-9786-CF41-CE1DBD3485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155" r="-4" b="-4"/>
          <a:stretch>
            <a:fillRect/>
          </a:stretch>
        </p:blipFill>
        <p:spPr>
          <a:xfrm>
            <a:off x="5922499" y="1974030"/>
            <a:ext cx="4726746" cy="410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06463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Рисунок 6" descr="Изображение выглядит как человек, в помещении, подготовка, туалет&#10;&#10;Автоматически созданное описание">
            <a:extLst>
              <a:ext uri="{FF2B5EF4-FFF2-40B4-BE49-F238E27FC236}">
                <a16:creationId xmlns:a16="http://schemas.microsoft.com/office/drawing/2014/main" id="{A671C856-607B-E3A8-92E5-C7CF31FE14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117" r="29813" b="-1"/>
          <a:stretch>
            <a:fillRect/>
          </a:stretch>
        </p:blipFill>
        <p:spPr>
          <a:xfrm>
            <a:off x="5952521" y="623809"/>
            <a:ext cx="4086797" cy="5610382"/>
          </a:xfrm>
          <a:prstGeom prst="rect">
            <a:avLst/>
          </a:prstGeom>
        </p:spPr>
      </p:pic>
      <p:cxnSp>
        <p:nvCxnSpPr>
          <p:cNvPr id="31" name="Straight Connector 22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Изображение выглядит как человек, кухня, в помещении, подготовка&#10;&#10;Автоматически созданное описание">
            <a:extLst>
              <a:ext uri="{FF2B5EF4-FFF2-40B4-BE49-F238E27FC236}">
                <a16:creationId xmlns:a16="http://schemas.microsoft.com/office/drawing/2014/main" id="{907E7518-7251-CBD8-69B2-EA63F19501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61" r="15306" b="-4"/>
          <a:stretch>
            <a:fillRect/>
          </a:stretch>
        </p:blipFill>
        <p:spPr>
          <a:xfrm>
            <a:off x="1825332" y="3639199"/>
            <a:ext cx="3537345" cy="3002901"/>
          </a:xfrm>
          <a:prstGeom prst="rect">
            <a:avLst/>
          </a:prstGeom>
        </p:spPr>
      </p:pic>
      <p:cxnSp>
        <p:nvCxnSpPr>
          <p:cNvPr id="32" name="Straight Connector 24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 descr="Изображение выглядит как еда, человек, овощи&#10;&#10;Автоматически созданное описание">
            <a:extLst>
              <a:ext uri="{FF2B5EF4-FFF2-40B4-BE49-F238E27FC236}">
                <a16:creationId xmlns:a16="http://schemas.microsoft.com/office/drawing/2014/main" id="{0DD4ABDC-AB99-FD99-4704-A50FF8760C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296" r="10855" b="-4"/>
          <a:stretch>
            <a:fillRect/>
          </a:stretch>
        </p:blipFill>
        <p:spPr>
          <a:xfrm>
            <a:off x="808282" y="215900"/>
            <a:ext cx="3517120" cy="297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14826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74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75" name="Isosceles Triangle 74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76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77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78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79" name="Isosceles Triangle 78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80" name="Isosceles Triangle 79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9D43A-7CC6-A297-2B44-C18C77CC8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54" y="5435564"/>
            <a:ext cx="8849481" cy="1095059"/>
          </a:xfrm>
        </p:spPr>
        <p:txBody>
          <a:bodyPr vert="horz" lIns="91440" tIns="45720" rIns="91440" bIns="45720" rtlCol="0" anchor="b">
            <a:normAutofit fontScale="90000"/>
          </a:bodyPr>
          <a:lstStyle>
            <a:defPPr/>
          </a:lstStyle>
          <a:p>
            <a:pPr>
              <a:lnSpc>
                <a:spcPct val="90000"/>
              </a:lnSpc>
            </a:pPr>
            <a:r>
              <a:rPr lang="en-US" sz="2400">
                <a:solidFill>
                  <a:schemeClr val="tx1"/>
                </a:solidFill>
                <a:effectLst/>
              </a:rPr>
              <a:t>Бутерброд с маслом и сыром имеет высокую энергетическую ценность,  за счет чего является питательным и</a:t>
            </a:r>
            <a:r>
              <a:rPr lang="ru-RU" sz="2400">
                <a:solidFill>
                  <a:schemeClr val="tx1"/>
                </a:solidFill>
                <a:effectLst/>
              </a:rPr>
              <a:t> </a:t>
            </a:r>
            <a:r>
              <a:rPr lang="en-US" sz="2400">
                <a:solidFill>
                  <a:schemeClr val="tx1"/>
                </a:solidFill>
                <a:effectLst/>
              </a:rPr>
              <a:t>обеспечивает организм энергией на весь день.</a:t>
            </a:r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5" name="Объект 4" descr="Изображение выглядит как в помещении, еда, стол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B5838483-E474-33E7-B477-32DCD15A0F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564" r="-2" b="15165"/>
          <a:stretch>
            <a:fillRect/>
          </a:stretch>
        </p:blipFill>
        <p:spPr>
          <a:xfrm>
            <a:off x="1347730" y="458926"/>
            <a:ext cx="3312917" cy="2149819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в помещении, подготовка, готовка&#10;&#10;Автоматически созданное описание">
            <a:extLst>
              <a:ext uri="{FF2B5EF4-FFF2-40B4-BE49-F238E27FC236}">
                <a16:creationId xmlns:a16="http://schemas.microsoft.com/office/drawing/2014/main" id="{4543A96B-CC6C-04BC-9955-91A161BE60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171" r="-1" b="-1"/>
          <a:stretch>
            <a:fillRect/>
          </a:stretch>
        </p:blipFill>
        <p:spPr>
          <a:xfrm>
            <a:off x="6057688" y="395320"/>
            <a:ext cx="3323934" cy="2149819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стол, еда, тарелк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C4E8E3C2-913B-AAB8-9B91-502FE6D23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4752" y="2895743"/>
            <a:ext cx="3841687" cy="229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34143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A713C4-FB98-75A3-155A-E63DC9F99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081" y="270259"/>
            <a:ext cx="8596668" cy="1320800"/>
          </a:xfrm>
        </p:spPr>
        <p:txBody>
          <a:bodyPr>
            <a:normAutofit/>
          </a:bodyPr>
          <a:lstStyle>
            <a:defPPr/>
          </a:lstStyle>
          <a:p>
            <a:pPr algn="just"/>
            <a:r>
              <a:rPr lang="ru-RU" sz="1800">
                <a:solidFill>
                  <a:schemeClr val="tx1"/>
                </a:solidFill>
              </a:rPr>
              <a:t>Какао – порошок смешивают с сахаром, добавляют небольшое количество кипятка и растирают в однородную массу, затем при непрерывном помешивании выливают горячее молоко, остальной кипяток и доводят </a:t>
            </a:r>
            <a:br>
              <a:rPr lang="ru-RU" sz="1800">
                <a:solidFill>
                  <a:schemeClr val="tx1"/>
                </a:solidFill>
              </a:rPr>
            </a:br>
            <a:r>
              <a:rPr lang="ru-RU" sz="1800">
                <a:solidFill>
                  <a:schemeClr val="tx1"/>
                </a:solidFill>
              </a:rPr>
              <a:t>до кипения.</a:t>
            </a:r>
          </a:p>
        </p:txBody>
      </p:sp>
      <p:pic>
        <p:nvPicPr>
          <p:cNvPr id="3" name="Рисунок 2" descr="Изображение выглядит как в помещении, стена, человек, кухня&#10;&#10;Автоматически созданное описание">
            <a:extLst>
              <a:ext uri="{FF2B5EF4-FFF2-40B4-BE49-F238E27FC236}">
                <a16:creationId xmlns:a16="http://schemas.microsoft.com/office/drawing/2014/main" id="{D14B5C7C-0C42-68CA-8CE7-78291974C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966" y="1439166"/>
            <a:ext cx="4225468" cy="3979667"/>
          </a:xfrm>
          <a:prstGeom prst="rect">
            <a:avLst/>
          </a:prstGeom>
        </p:spPr>
      </p:pic>
      <p:pic>
        <p:nvPicPr>
          <p:cNvPr id="4" name="Рисунок 3" descr="Изображение выглядит как в помещении, стена, еда, кухня&#10;&#10;Автоматически созданное описание">
            <a:extLst>
              <a:ext uri="{FF2B5EF4-FFF2-40B4-BE49-F238E27FC236}">
                <a16:creationId xmlns:a16="http://schemas.microsoft.com/office/drawing/2014/main" id="{B62F0B12-32AF-FA84-6065-290E1041E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81" y="1591059"/>
            <a:ext cx="4032739" cy="2688493"/>
          </a:xfrm>
          <a:prstGeom prst="rect">
            <a:avLst/>
          </a:prstGeom>
        </p:spPr>
      </p:pic>
      <p:pic>
        <p:nvPicPr>
          <p:cNvPr id="5" name="Рисунок 4" descr="Изображение выглядит как в помещении, пол, человек, подготовка&#10;&#10;Автоматически созданное описание">
            <a:extLst>
              <a:ext uri="{FF2B5EF4-FFF2-40B4-BE49-F238E27FC236}">
                <a16:creationId xmlns:a16="http://schemas.microsoft.com/office/drawing/2014/main" id="{4FD3802C-4C79-87FF-1BCC-171ABBBE56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4" t="5435" r="17055" b="6253"/>
          <a:stretch>
            <a:fillRect/>
          </a:stretch>
        </p:blipFill>
        <p:spPr>
          <a:xfrm>
            <a:off x="2368566" y="4074586"/>
            <a:ext cx="4225884" cy="268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2348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/>
            </a:lstStyle>
            <a:p>
              <a:pPr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54381-CF9E-41F3-0FDF-90D491F1C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0563" y="2404534"/>
            <a:ext cx="3893439" cy="1646302"/>
          </a:xfrm>
        </p:spPr>
        <p:txBody>
          <a:bodyPr vert="horz" lIns="91440" tIns="45720" rIns="91440" bIns="45720" rtlCol="0" anchor="b">
            <a:normAutofit/>
          </a:bodyPr>
          <a:lstStyle>
            <a:defPPr/>
          </a:lstStyle>
          <a:p>
            <a:pPr algn="ctr">
              <a:lnSpc>
                <a:spcPct val="90000"/>
              </a:lnSpc>
            </a:pPr>
            <a:r>
              <a:rPr lang="en-US" sz="5400" b="1"/>
              <a:t>Приятного аппетита</a:t>
            </a:r>
            <a:r>
              <a:rPr lang="ru-RU" sz="5400" b="1"/>
              <a:t>!</a:t>
            </a:r>
            <a:endParaRPr lang="en-US" sz="5400" b="1"/>
          </a:p>
        </p:txBody>
      </p:sp>
      <p:pic>
        <p:nvPicPr>
          <p:cNvPr id="5" name="Рисунок 4" descr="Изображение выглядит как в помещении, человек, потолок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B8150676-5EE2-1E02-A531-C324208756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6" r="2" b="2"/>
          <a:stretch>
            <a:fillRect/>
          </a:stretch>
        </p:blipFill>
        <p:spPr>
          <a:xfrm>
            <a:off x="332680" y="-1"/>
            <a:ext cx="5062280" cy="3429000"/>
          </a:xfrm>
          <a:custGeom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7" name="Рисунок 6" descr="Изображение выглядит как человек, в помещении, пол, потолок&#10;&#10;Автоматически созданное описание">
            <a:extLst>
              <a:ext uri="{FF2B5EF4-FFF2-40B4-BE49-F238E27FC236}">
                <a16:creationId xmlns:a16="http://schemas.microsoft.com/office/drawing/2014/main" id="{A194ED3F-88BA-AAD5-E302-67A1998604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966" b="2"/>
          <a:stretch>
            <a:fillRect/>
          </a:stretch>
        </p:blipFill>
        <p:spPr>
          <a:xfrm>
            <a:off x="20" y="3428999"/>
            <a:ext cx="4882076" cy="3429001"/>
          </a:xfrm>
          <a:custGeom>
            <a:rect l="l" t="t" r="r" b="b"/>
            <a:pathLst>
              <a:path w="4882096" h="3429001">
                <a:moveTo>
                  <a:pt x="332680" y="0"/>
                </a:moveTo>
                <a:lnTo>
                  <a:pt x="4882096" y="0"/>
                </a:lnTo>
                <a:lnTo>
                  <a:pt x="4365943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EC607CC-319E-425D-8A0C-EC6E84F6C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405911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Facet</Template>
  <Company/>
  <PresentationFormat>Широкоэкранный</PresentationFormat>
  <Paragraphs>11</Paragraphs>
  <Slides>10</Slides>
  <Notes>0</Notes>
  <TotalTime>0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baseType="lpstr" size="15">
      <vt:lpstr>Arial</vt:lpstr>
      <vt:lpstr>Trebuchet MS</vt:lpstr>
      <vt:lpstr>Wingdings 3</vt:lpstr>
      <vt:lpstr>Times New Roman</vt:lpstr>
      <vt:lpstr>Аспект</vt:lpstr>
      <vt:lpstr>«Приготовление поварами школьной столовой горячего завтрака»</vt:lpstr>
      <vt:lpstr>PowerPoint Presentation</vt:lpstr>
      <vt:lpstr>Ежедневное меню пишется на основании цикличного двухнедельного меню (весна - лето)</vt:lpstr>
      <vt:lpstr>ПРОЦЕСС ПРИГОТОВЛЕНИЯ ГОРЯЧЕГО ЗАВТРАКА</vt:lpstr>
      <vt:lpstr>Яйца очень полезны для растущего организма. В состав  яичного белка входят аминокислоты, полезные для роста клеток, улучшения деятельности мозга, формирования крепкого иммунитета. В яичном желтке содержится витамин А, который необходим для нормального роста, поддержания иммунного статуса, функционирования органа зрения.</vt:lpstr>
      <vt:lpstr>PowerPoint Presentation</vt:lpstr>
      <vt:lpstr>Бутерброд с маслом и сыром имеет высокую энергетическую ценность,  за счет чего является питательным и обеспечивает организм энергией на весь день.</vt:lpstr>
      <vt:lpstr>Какао – порошок смешивают с сахаром, добавляют небольшое количество кипятка и растирают в однородную массу, затем при непрерывном помешивании выливают горячее молоко, остальной кипяток и доводят до кипения.</vt:lpstr>
      <vt:lpstr>Приятного аппетита!</vt:lpstr>
      <vt:lpstr>Спасибо за внимание!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«Приготовление поварами школьной столовой горячего завтрака»</dc:title>
  <dc:creator>Администратор</dc:creator>
  <cp:lastModifiedBy>Администратор</cp:lastModifiedBy>
  <cp:revision>2</cp:revision>
  <dcterms:created xsi:type="dcterms:W3CDTF">2023-04-18T12:27:44Z</dcterms:created>
  <dcterms:modified xsi:type="dcterms:W3CDTF">2023-04-19T07:51:23Z</dcterms:modified>
</cp:coreProperties>
</file>